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F8FD"/>
    <a:srgbClr val="E3F4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820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482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731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67651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612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7999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0055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7643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3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816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97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276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252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333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153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09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24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MSIPCMContentMarking" descr="{&quot;HashCode&quot;:228282776,&quot;Placement&quot;:&quot;Footer&quot;,&quot;Top&quot;:522.0343,&quot;Left&quot;:0.0,&quot;SlideWidth&quot;:960,&quot;SlideHeight&quot;:540}">
            <a:extLst>
              <a:ext uri="{FF2B5EF4-FFF2-40B4-BE49-F238E27FC236}">
                <a16:creationId xmlns:a16="http://schemas.microsoft.com/office/drawing/2014/main" id="{AC85FEC4-D8D7-17D3-F0E7-E43F9758CB20}"/>
              </a:ext>
            </a:extLst>
          </p:cNvPr>
          <p:cNvSpPr txBox="1"/>
          <p:nvPr userDrawn="1"/>
        </p:nvSpPr>
        <p:spPr>
          <a:xfrm>
            <a:off x="0" y="6682362"/>
            <a:ext cx="841815" cy="123111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endParaRPr lang="en-GB" sz="800">
              <a:solidFill>
                <a:srgbClr val="0000FF"/>
              </a:solidFill>
              <a:latin typeface="Calibri" panose="020F0502020204030204" pitchFamily="34" charset="0"/>
            </a:endParaRPr>
          </a:p>
        </p:txBody>
      </p:sp>
      <p:sp>
        <p:nvSpPr>
          <p:cNvPr id="13" name="MSIPCMContentMarking" descr="{&quot;HashCode&quot;:228282776,&quot;Placement&quot;:&quot;Footer&quot;,&quot;Top&quot;:522.0343,&quot;Left&quot;:0.0,&quot;SlideWidth&quot;:960,&quot;SlideHeight&quot;:540}">
            <a:extLst>
              <a:ext uri="{FF2B5EF4-FFF2-40B4-BE49-F238E27FC236}">
                <a16:creationId xmlns:a16="http://schemas.microsoft.com/office/drawing/2014/main" id="{7D87AEC7-B083-D102-167E-37432308435A}"/>
              </a:ext>
            </a:extLst>
          </p:cNvPr>
          <p:cNvSpPr txBox="1"/>
          <p:nvPr userDrawn="1"/>
        </p:nvSpPr>
        <p:spPr>
          <a:xfrm>
            <a:off x="0" y="6629836"/>
            <a:ext cx="841815" cy="22816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GB" sz="800">
                <a:solidFill>
                  <a:srgbClr val="0000FF"/>
                </a:solidFill>
                <a:latin typeface="Calibri" panose="020F0502020204030204" pitchFamily="34" charset="0"/>
              </a:rPr>
              <a:t>Aviva: Internal</a:t>
            </a:r>
          </a:p>
        </p:txBody>
      </p:sp>
    </p:spTree>
    <p:extLst>
      <p:ext uri="{BB962C8B-B14F-4D97-AF65-F5344CB8AC3E}">
        <p14:creationId xmlns:p14="http://schemas.microsoft.com/office/powerpoint/2010/main" val="38799105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6FA44-46CE-4C8E-7814-94624B77E6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8420877" cy="2971801"/>
          </a:xfrm>
        </p:spPr>
        <p:txBody>
          <a:bodyPr>
            <a:normAutofit/>
          </a:bodyPr>
          <a:lstStyle/>
          <a:p>
            <a:r>
              <a:rPr lang="en-GB"/>
              <a:t>gig tickets app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F0753C-920C-B228-D21A-0631D4125B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>
                <a:solidFill>
                  <a:schemeClr val="tx2">
                    <a:lumMod val="75000"/>
                  </a:schemeClr>
                </a:solidFill>
              </a:rPr>
              <a:t>A web app providing tickets for gigs.</a:t>
            </a:r>
            <a:endParaRPr lang="en-GB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698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185" y="250108"/>
            <a:ext cx="10453587" cy="1580623"/>
          </a:xfrm>
        </p:spPr>
        <p:txBody>
          <a:bodyPr>
            <a:normAutofit/>
          </a:bodyPr>
          <a:lstStyle/>
          <a:p>
            <a:r>
              <a:rPr lang="en-GB" cap="none" dirty="0"/>
              <a:t>DEVELOPMENT APPROACH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D3510ED-40A1-9B6A-D7B0-E0E4C7B1455C}"/>
              </a:ext>
            </a:extLst>
          </p:cNvPr>
          <p:cNvSpPr/>
          <p:nvPr/>
        </p:nvSpPr>
        <p:spPr>
          <a:xfrm>
            <a:off x="781500" y="1676912"/>
            <a:ext cx="10134955" cy="3472672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sz="1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131D22-8E4C-B2F2-D1CF-C5A46C7FC00C}"/>
              </a:ext>
            </a:extLst>
          </p:cNvPr>
          <p:cNvSpPr txBox="1"/>
          <p:nvPr/>
        </p:nvSpPr>
        <p:spPr>
          <a:xfrm>
            <a:off x="2418548" y="2766917"/>
            <a:ext cx="617651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Agile: 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5A363AF-9071-8AFC-1253-E6AC57D008DC}"/>
              </a:ext>
            </a:extLst>
          </p:cNvPr>
          <p:cNvSpPr/>
          <p:nvPr/>
        </p:nvSpPr>
        <p:spPr>
          <a:xfrm>
            <a:off x="5506805" y="1966090"/>
            <a:ext cx="5045838" cy="28043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</a:rPr>
              <a:t>Promotes iterative development with a focus on customer collaboration.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</a:rPr>
              <a:t>Allows rapid delivery of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</a:rPr>
              <a:t>Adapts when requirements change.</a:t>
            </a:r>
          </a:p>
        </p:txBody>
      </p:sp>
    </p:spTree>
    <p:extLst>
      <p:ext uri="{BB962C8B-B14F-4D97-AF65-F5344CB8AC3E}">
        <p14:creationId xmlns:p14="http://schemas.microsoft.com/office/powerpoint/2010/main" val="596050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581" y="-272562"/>
            <a:ext cx="10453587" cy="1580623"/>
          </a:xfrm>
        </p:spPr>
        <p:txBody>
          <a:bodyPr>
            <a:normAutofit/>
          </a:bodyPr>
          <a:lstStyle/>
          <a:p>
            <a:r>
              <a:rPr lang="en-GB" cap="none" dirty="0"/>
              <a:t>DEVELOPMENT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9BD00-3FFD-4995-FDAB-D00CFE043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371" y="2288988"/>
            <a:ext cx="8453236" cy="4188012"/>
          </a:xfrm>
        </p:spPr>
        <p:txBody>
          <a:bodyPr>
            <a:normAutofit/>
          </a:bodyPr>
          <a:lstStyle/>
          <a:p>
            <a:pPr lvl="2"/>
            <a:endParaRPr lang="en-GB">
              <a:solidFill>
                <a:schemeClr val="tx1"/>
              </a:solidFill>
            </a:endParaRPr>
          </a:p>
          <a:p>
            <a:pPr lvl="2"/>
            <a:endParaRPr lang="en-GB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4DFFE2-4809-5C37-11A4-8529ED9C7E27}"/>
              </a:ext>
            </a:extLst>
          </p:cNvPr>
          <p:cNvSpPr txBox="1"/>
          <p:nvPr/>
        </p:nvSpPr>
        <p:spPr>
          <a:xfrm>
            <a:off x="2035723" y="916888"/>
            <a:ext cx="10515600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Project initialisation:</a:t>
            </a:r>
          </a:p>
          <a:p>
            <a:endParaRPr lang="en-GB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project manager, I want to create a project plan and allocate resources for the ticket-selling app development.</a:t>
            </a:r>
          </a:p>
          <a:p>
            <a:endParaRPr lang="en-GB" sz="1600" dirty="0"/>
          </a:p>
          <a:p>
            <a:r>
              <a:rPr lang="en-GB" sz="1600" dirty="0"/>
              <a:t>User Management:</a:t>
            </a:r>
          </a:p>
          <a:p>
            <a:endParaRPr lang="en-GB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register with my email and password.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log in securely.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reset my password if I forget it.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an admin, I want to manage user accounts and permissions.</a:t>
            </a:r>
          </a:p>
          <a:p>
            <a:endParaRPr lang="en-GB" sz="1600" dirty="0"/>
          </a:p>
          <a:p>
            <a:r>
              <a:rPr lang="en-GB" sz="1600" dirty="0"/>
              <a:t>Event Listings:</a:t>
            </a:r>
          </a:p>
          <a:p>
            <a:endParaRPr lang="en-GB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view a list of available events with details.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filter and search for events by date, location, venue and genre.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see event images and descriptions.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an admin, I want to add, edit, or remove events.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r>
              <a:rPr lang="en-GB" sz="1600" dirty="0"/>
              <a:t>Ticket Booking:</a:t>
            </a:r>
          </a:p>
          <a:p>
            <a:endParaRPr lang="en-GB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select an event and purchase tickets securely.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see ticket availability and pricing.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choose specific seats (if applicable).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receive a confirmation of my ticket purchase.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r>
              <a:rPr lang="en-GB" sz="1600" dirty="0"/>
              <a:t>Payment Processing:</a:t>
            </a:r>
          </a:p>
          <a:p>
            <a:endParaRPr lang="en-GB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pay for tickets using a credit card securely.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an admin, I want to integrate payment gateways such as PayPal.</a:t>
            </a:r>
          </a:p>
        </p:txBody>
      </p:sp>
    </p:spTree>
    <p:extLst>
      <p:ext uri="{BB962C8B-B14F-4D97-AF65-F5344CB8AC3E}">
        <p14:creationId xmlns:p14="http://schemas.microsoft.com/office/powerpoint/2010/main" val="579382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581" y="-272562"/>
            <a:ext cx="10453587" cy="1580623"/>
          </a:xfrm>
        </p:spPr>
        <p:txBody>
          <a:bodyPr>
            <a:normAutofit/>
          </a:bodyPr>
          <a:lstStyle/>
          <a:p>
            <a:r>
              <a:rPr lang="en-GB" cap="none" dirty="0"/>
              <a:t>DEVELOPMENT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9BD00-3FFD-4995-FDAB-D00CFE043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371" y="2288988"/>
            <a:ext cx="8453236" cy="4188012"/>
          </a:xfrm>
        </p:spPr>
        <p:txBody>
          <a:bodyPr>
            <a:normAutofit/>
          </a:bodyPr>
          <a:lstStyle/>
          <a:p>
            <a:pPr lvl="2"/>
            <a:endParaRPr lang="en-GB" dirty="0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4DFFE2-4809-5C37-11A4-8529ED9C7E27}"/>
              </a:ext>
            </a:extLst>
          </p:cNvPr>
          <p:cNvSpPr txBox="1"/>
          <p:nvPr/>
        </p:nvSpPr>
        <p:spPr>
          <a:xfrm>
            <a:off x="2001217" y="916888"/>
            <a:ext cx="105156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User Profile:</a:t>
            </a:r>
          </a:p>
          <a:p>
            <a:endParaRPr lang="en-GB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view and edit my profile information.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see my transaction history and ticket purchases.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an admin, I want to manage user accounts and access</a:t>
            </a:r>
          </a:p>
          <a:p>
            <a:endParaRPr lang="en-GB" sz="1600" dirty="0"/>
          </a:p>
          <a:p>
            <a:r>
              <a:rPr lang="en-GB" sz="1600" dirty="0"/>
              <a:t>Event Reminders</a:t>
            </a:r>
          </a:p>
          <a:p>
            <a:endParaRPr lang="en-GB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user, I want to set event reminders through push notifications or email.</a:t>
            </a:r>
          </a:p>
          <a:p>
            <a:endParaRPr lang="en-GB" sz="1600" dirty="0"/>
          </a:p>
          <a:p>
            <a:r>
              <a:rPr lang="en-GB" sz="1600" dirty="0"/>
              <a:t>Performance Optimisation: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developer, I want to optimise app performance for fast loading and responsiveness. </a:t>
            </a:r>
          </a:p>
          <a:p>
            <a:endParaRPr lang="en-GB" sz="1600" dirty="0"/>
          </a:p>
          <a:p>
            <a:r>
              <a:rPr lang="en-GB" sz="1600" dirty="0"/>
              <a:t>Security and Compliance: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developer, I want to implement secure authentication and data protection.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compliance officer, I want to ensure the app complies with data protection regulations.</a:t>
            </a:r>
          </a:p>
          <a:p>
            <a:endParaRPr lang="en-GB" sz="1600" dirty="0"/>
          </a:p>
          <a:p>
            <a:r>
              <a:rPr lang="en-GB" sz="1600" dirty="0"/>
              <a:t>Quality Assurance and Testing:</a:t>
            </a:r>
          </a:p>
          <a:p>
            <a:endParaRPr lang="en-GB" sz="1600" dirty="0"/>
          </a:p>
          <a:p>
            <a:r>
              <a:rPr lang="en-GB" sz="1000" dirty="0"/>
              <a:t>User Story: As a tester, I want to create test cases for user scenarios and perform thorough testing.</a:t>
            </a:r>
          </a:p>
          <a:p>
            <a:endParaRPr lang="en-GB" sz="1600" dirty="0"/>
          </a:p>
          <a:p>
            <a:r>
              <a:rPr lang="en-GB" sz="1600" dirty="0"/>
              <a:t>Deployment: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system administrator, I want to set up staging and production environments.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dirty="0"/>
              <a:t>User Story: As a developer, I want to deploy the app to a cloud platform (e.g., AWS, Azure).</a:t>
            </a:r>
          </a:p>
        </p:txBody>
      </p:sp>
    </p:spTree>
    <p:extLst>
      <p:ext uri="{BB962C8B-B14F-4D97-AF65-F5344CB8AC3E}">
        <p14:creationId xmlns:p14="http://schemas.microsoft.com/office/powerpoint/2010/main" val="1200960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838" y="103983"/>
            <a:ext cx="10453587" cy="1580623"/>
          </a:xfrm>
        </p:spPr>
        <p:txBody>
          <a:bodyPr>
            <a:normAutofit/>
          </a:bodyPr>
          <a:lstStyle/>
          <a:p>
            <a:r>
              <a:rPr lang="en-GB" cap="none" dirty="0"/>
              <a:t>EPIC TASKS – initial estimates in Story Points (SP)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9BD00-3FFD-4995-FDAB-D00CFE043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" y="971936"/>
            <a:ext cx="8453236" cy="4914127"/>
          </a:xfrm>
        </p:spPr>
        <p:txBody>
          <a:bodyPr>
            <a:normAutofit/>
          </a:bodyPr>
          <a:lstStyle/>
          <a:p>
            <a:pPr lvl="2"/>
            <a:endParaRPr lang="en-GB" dirty="0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  <a:p>
            <a:pPr lvl="2"/>
            <a:endParaRPr lang="en-GB" sz="1000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5186AB0-413A-671D-A569-C9E59B3B8CFE}"/>
              </a:ext>
            </a:extLst>
          </p:cNvPr>
          <p:cNvSpPr/>
          <p:nvPr/>
        </p:nvSpPr>
        <p:spPr>
          <a:xfrm>
            <a:off x="970170" y="1611853"/>
            <a:ext cx="5029200" cy="2315183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numCol="2" rtlCol="0" anchor="ctr"/>
          <a:lstStyle/>
          <a:p>
            <a:pPr algn="ctr"/>
            <a:r>
              <a:rPr lang="en-GB" dirty="0"/>
              <a:t>	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B847D9-D0F9-FD51-D29E-30DAB3703772}"/>
              </a:ext>
            </a:extLst>
          </p:cNvPr>
          <p:cNvSpPr txBox="1"/>
          <p:nvPr/>
        </p:nvSpPr>
        <p:spPr>
          <a:xfrm>
            <a:off x="1235064" y="2354174"/>
            <a:ext cx="34524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Create user registration &amp; login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Develop user profile management features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5BB9A57-33B2-A32C-CF2F-0A73A4E62686}"/>
              </a:ext>
            </a:extLst>
          </p:cNvPr>
          <p:cNvSpPr/>
          <p:nvPr/>
        </p:nvSpPr>
        <p:spPr>
          <a:xfrm>
            <a:off x="1302058" y="1820972"/>
            <a:ext cx="3033102" cy="379776"/>
          </a:xfrm>
          <a:prstGeom prst="roundRect">
            <a:avLst/>
          </a:prstGeom>
          <a:solidFill>
            <a:srgbClr val="E3F4C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User Management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C1B3244-DE24-A644-EF1E-6321F5F9DE3E}"/>
              </a:ext>
            </a:extLst>
          </p:cNvPr>
          <p:cNvSpPr/>
          <p:nvPr/>
        </p:nvSpPr>
        <p:spPr>
          <a:xfrm>
            <a:off x="6052870" y="1624245"/>
            <a:ext cx="5029200" cy="2315183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numCol="2" rtlCol="0" anchor="ctr"/>
          <a:lstStyle/>
          <a:p>
            <a:pPr algn="ctr"/>
            <a:r>
              <a:rPr lang="en-GB" dirty="0"/>
              <a:t>	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80C53F-EBDB-3149-9161-0B8B1CB25426}"/>
              </a:ext>
            </a:extLst>
          </p:cNvPr>
          <p:cNvSpPr txBox="1"/>
          <p:nvPr/>
        </p:nvSpPr>
        <p:spPr>
          <a:xfrm>
            <a:off x="6378463" y="2348407"/>
            <a:ext cx="34524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Create system for adding, removing &amp; editing events.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Create templates with standard details, </a:t>
            </a:r>
            <a:r>
              <a:rPr lang="en-GB" sz="1400" dirty="0" err="1">
                <a:solidFill>
                  <a:schemeClr val="bg1"/>
                </a:solidFill>
              </a:rPr>
              <a:t>eg</a:t>
            </a:r>
            <a:r>
              <a:rPr lang="en-GB" sz="1400" dirty="0">
                <a:solidFill>
                  <a:schemeClr val="bg1"/>
                </a:solidFill>
              </a:rPr>
              <a:t> location, date etc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Set up event categories, </a:t>
            </a:r>
            <a:r>
              <a:rPr lang="en-GB" sz="1400" dirty="0" err="1">
                <a:solidFill>
                  <a:schemeClr val="bg1"/>
                </a:solidFill>
              </a:rPr>
              <a:t>eg</a:t>
            </a:r>
            <a:r>
              <a:rPr lang="en-GB" sz="1400" dirty="0">
                <a:solidFill>
                  <a:schemeClr val="bg1"/>
                </a:solidFill>
              </a:rPr>
              <a:t> genre</a:t>
            </a:r>
          </a:p>
          <a:p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D2E95C2-1876-9D4B-A2B6-C5CC1039C89E}"/>
              </a:ext>
            </a:extLst>
          </p:cNvPr>
          <p:cNvSpPr/>
          <p:nvPr/>
        </p:nvSpPr>
        <p:spPr>
          <a:xfrm>
            <a:off x="6384758" y="1833364"/>
            <a:ext cx="3033102" cy="379776"/>
          </a:xfrm>
          <a:prstGeom prst="roundRect">
            <a:avLst/>
          </a:prstGeom>
          <a:solidFill>
            <a:srgbClr val="E3F4C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Event Management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01D287A-89F2-170D-A678-694F030171A2}"/>
              </a:ext>
            </a:extLst>
          </p:cNvPr>
          <p:cNvSpPr/>
          <p:nvPr/>
        </p:nvSpPr>
        <p:spPr>
          <a:xfrm>
            <a:off x="970170" y="3990552"/>
            <a:ext cx="5029200" cy="2315183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numCol="2" rtlCol="0" anchor="ctr"/>
          <a:lstStyle/>
          <a:p>
            <a:pPr algn="ctr"/>
            <a:r>
              <a:rPr lang="en-GB" dirty="0"/>
              <a:t>	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FD7192-AAE8-3A0B-93E7-924D5FA1B397}"/>
              </a:ext>
            </a:extLst>
          </p:cNvPr>
          <p:cNvSpPr txBox="1"/>
          <p:nvPr/>
        </p:nvSpPr>
        <p:spPr>
          <a:xfrm>
            <a:off x="1264917" y="4705297"/>
            <a:ext cx="345247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Create user-friendly interface to display event listings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Implement search &amp; filter capabilities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Include event images, ratings and reviews</a:t>
            </a:r>
          </a:p>
          <a:p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E6F5DCD-2B8C-AF39-35DB-9274D563079A}"/>
              </a:ext>
            </a:extLst>
          </p:cNvPr>
          <p:cNvSpPr/>
          <p:nvPr/>
        </p:nvSpPr>
        <p:spPr>
          <a:xfrm>
            <a:off x="1302058" y="4199671"/>
            <a:ext cx="3568906" cy="379776"/>
          </a:xfrm>
          <a:prstGeom prst="roundRect">
            <a:avLst/>
          </a:prstGeom>
          <a:solidFill>
            <a:srgbClr val="E3F4C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Event listings search/filter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A56DD3B-6708-7A67-82D7-DDC58B6FFE61}"/>
              </a:ext>
            </a:extLst>
          </p:cNvPr>
          <p:cNvSpPr/>
          <p:nvPr/>
        </p:nvSpPr>
        <p:spPr>
          <a:xfrm>
            <a:off x="6046575" y="4002944"/>
            <a:ext cx="5029200" cy="2315183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numCol="2" rtlCol="0" anchor="ctr"/>
          <a:lstStyle/>
          <a:p>
            <a:pPr algn="ctr"/>
            <a:r>
              <a:rPr lang="en-GB" dirty="0"/>
              <a:t>	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DF193E-BFCC-2171-E300-D2E2C00C3893}"/>
              </a:ext>
            </a:extLst>
          </p:cNvPr>
          <p:cNvSpPr txBox="1"/>
          <p:nvPr/>
        </p:nvSpPr>
        <p:spPr>
          <a:xfrm>
            <a:off x="6378463" y="4655355"/>
            <a:ext cx="34524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Develop the booking process, </a:t>
            </a:r>
            <a:r>
              <a:rPr lang="en-GB" sz="1400" dirty="0" err="1">
                <a:solidFill>
                  <a:schemeClr val="bg1"/>
                </a:solidFill>
              </a:rPr>
              <a:t>inc</a:t>
            </a:r>
            <a:r>
              <a:rPr lang="en-GB" sz="1400" dirty="0">
                <a:solidFill>
                  <a:schemeClr val="bg1"/>
                </a:solidFill>
              </a:rPr>
              <a:t> seat selection (if applicable)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Implement secure payment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Generate booking confirmation</a:t>
            </a:r>
          </a:p>
          <a:p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932F195-1408-B632-6EE5-79953F9771CE}"/>
              </a:ext>
            </a:extLst>
          </p:cNvPr>
          <p:cNvSpPr/>
          <p:nvPr/>
        </p:nvSpPr>
        <p:spPr>
          <a:xfrm>
            <a:off x="6378463" y="4212063"/>
            <a:ext cx="3568906" cy="379776"/>
          </a:xfrm>
          <a:prstGeom prst="roundRect">
            <a:avLst/>
          </a:prstGeom>
          <a:solidFill>
            <a:srgbClr val="E3F4C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Ticket Booking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0700974-47A7-6470-CDA4-BC37B5FB110D}"/>
              </a:ext>
            </a:extLst>
          </p:cNvPr>
          <p:cNvSpPr/>
          <p:nvPr/>
        </p:nvSpPr>
        <p:spPr>
          <a:xfrm>
            <a:off x="4741040" y="2398408"/>
            <a:ext cx="1027975" cy="394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3-5 SP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AA398E1-91CC-1020-DCA8-C04F6153A695}"/>
              </a:ext>
            </a:extLst>
          </p:cNvPr>
          <p:cNvSpPr/>
          <p:nvPr/>
        </p:nvSpPr>
        <p:spPr>
          <a:xfrm>
            <a:off x="4725589" y="2871629"/>
            <a:ext cx="1027975" cy="394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5-8 SP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A1B3F6E-E601-0883-5814-1927403E83D5}"/>
              </a:ext>
            </a:extLst>
          </p:cNvPr>
          <p:cNvSpPr/>
          <p:nvPr/>
        </p:nvSpPr>
        <p:spPr>
          <a:xfrm>
            <a:off x="9806793" y="3205754"/>
            <a:ext cx="1027975" cy="394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3-5 SP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A526DA1-ABF9-D874-1037-942BF80A76B8}"/>
              </a:ext>
            </a:extLst>
          </p:cNvPr>
          <p:cNvSpPr/>
          <p:nvPr/>
        </p:nvSpPr>
        <p:spPr>
          <a:xfrm>
            <a:off x="9806794" y="2779471"/>
            <a:ext cx="1027975" cy="394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5-8 SP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002D4FF-A61A-7C69-D866-E59C709AF0C2}"/>
              </a:ext>
            </a:extLst>
          </p:cNvPr>
          <p:cNvSpPr/>
          <p:nvPr/>
        </p:nvSpPr>
        <p:spPr>
          <a:xfrm>
            <a:off x="9806794" y="2353188"/>
            <a:ext cx="1027975" cy="394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8-13 SP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2340105-AA43-A3D9-070F-D4F349FE67D6}"/>
              </a:ext>
            </a:extLst>
          </p:cNvPr>
          <p:cNvSpPr/>
          <p:nvPr/>
        </p:nvSpPr>
        <p:spPr>
          <a:xfrm>
            <a:off x="4737754" y="5585622"/>
            <a:ext cx="1027975" cy="394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3-5 SP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785CF1F-2EDC-31EC-3CB1-B4CD14392494}"/>
              </a:ext>
            </a:extLst>
          </p:cNvPr>
          <p:cNvSpPr/>
          <p:nvPr/>
        </p:nvSpPr>
        <p:spPr>
          <a:xfrm>
            <a:off x="4737755" y="5142087"/>
            <a:ext cx="1027975" cy="394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5-8 SP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6624920-7411-9077-4901-6AB658A1B878}"/>
              </a:ext>
            </a:extLst>
          </p:cNvPr>
          <p:cNvSpPr/>
          <p:nvPr/>
        </p:nvSpPr>
        <p:spPr>
          <a:xfrm>
            <a:off x="4737755" y="4698552"/>
            <a:ext cx="1027975" cy="394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5-8 SP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B9DE5AC-EB96-5440-3808-0A9852BF7AD4}"/>
              </a:ext>
            </a:extLst>
          </p:cNvPr>
          <p:cNvSpPr/>
          <p:nvPr/>
        </p:nvSpPr>
        <p:spPr>
          <a:xfrm>
            <a:off x="9806792" y="5526439"/>
            <a:ext cx="1027975" cy="394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3-5 SP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CEA5256-EFA5-D26E-3D3A-4BA23043826F}"/>
              </a:ext>
            </a:extLst>
          </p:cNvPr>
          <p:cNvSpPr/>
          <p:nvPr/>
        </p:nvSpPr>
        <p:spPr>
          <a:xfrm>
            <a:off x="9806793" y="5100156"/>
            <a:ext cx="1027975" cy="394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8-13 SP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9585072D-B86D-8471-2B63-4B0662A20E2F}"/>
              </a:ext>
            </a:extLst>
          </p:cNvPr>
          <p:cNvSpPr/>
          <p:nvPr/>
        </p:nvSpPr>
        <p:spPr>
          <a:xfrm>
            <a:off x="9806793" y="4673873"/>
            <a:ext cx="1027975" cy="394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5-8 SP</a:t>
            </a:r>
          </a:p>
        </p:txBody>
      </p:sp>
    </p:spTree>
    <p:extLst>
      <p:ext uri="{BB962C8B-B14F-4D97-AF65-F5344CB8AC3E}">
        <p14:creationId xmlns:p14="http://schemas.microsoft.com/office/powerpoint/2010/main" val="9360898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128" y="293240"/>
            <a:ext cx="10453587" cy="1580623"/>
          </a:xfrm>
        </p:spPr>
        <p:txBody>
          <a:bodyPr>
            <a:normAutofit/>
          </a:bodyPr>
          <a:lstStyle/>
          <a:p>
            <a:r>
              <a:rPr lang="en-GB" cap="none" dirty="0"/>
              <a:t>GANTT CHART </a:t>
            </a:r>
            <a:r>
              <a:rPr lang="en-GB" sz="1800" cap="none" dirty="0"/>
              <a:t>(Story points converted to hours for the purposes of this presentation – 1 SP = 2 hrs)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9BD00-3FFD-4995-FDAB-D00CFE043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371" y="1708030"/>
            <a:ext cx="9029414" cy="4768970"/>
          </a:xfrm>
        </p:spPr>
        <p:txBody>
          <a:bodyPr>
            <a:normAutofit/>
          </a:bodyPr>
          <a:lstStyle/>
          <a:p>
            <a:pPr lvl="2"/>
            <a:endParaRPr lang="en-GB" dirty="0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0B1FB3-2839-1D55-DBC7-287D1B738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57" y="1764183"/>
            <a:ext cx="11576115" cy="316103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E742B3C-3726-89E2-7E77-FED425DB2E6D}"/>
              </a:ext>
            </a:extLst>
          </p:cNvPr>
          <p:cNvSpPr/>
          <p:nvPr/>
        </p:nvSpPr>
        <p:spPr>
          <a:xfrm>
            <a:off x="5472113" y="3628064"/>
            <a:ext cx="304800" cy="2060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4DBF15-DCAB-72C6-511B-103D582BD78C}"/>
              </a:ext>
            </a:extLst>
          </p:cNvPr>
          <p:cNvSpPr/>
          <p:nvPr/>
        </p:nvSpPr>
        <p:spPr>
          <a:xfrm>
            <a:off x="6865144" y="4179658"/>
            <a:ext cx="304800" cy="2060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9305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485244"/>
            <a:ext cx="10453587" cy="1580623"/>
          </a:xfrm>
        </p:spPr>
        <p:txBody>
          <a:bodyPr>
            <a:normAutofit/>
          </a:bodyPr>
          <a:lstStyle/>
          <a:p>
            <a:r>
              <a:rPr lang="en-GB" dirty="0"/>
              <a:t>Key stakeholders/stakeholder management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9BD00-3FFD-4995-FDAB-D00CFE043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4202" y="1984188"/>
            <a:ext cx="8453236" cy="4188012"/>
          </a:xfrm>
        </p:spPr>
        <p:txBody>
          <a:bodyPr>
            <a:normAutofit fontScale="55000" lnSpcReduction="20000"/>
          </a:bodyPr>
          <a:lstStyle/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Project Manager 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Oversees the development of the app and co-ordinates the teams involved.</a:t>
            </a:r>
          </a:p>
          <a:p>
            <a:r>
              <a:rPr lang="en-GB" dirty="0">
                <a:solidFill>
                  <a:schemeClr val="tx1"/>
                </a:solidFill>
              </a:rPr>
              <a:t>Development team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Software Engineers</a:t>
            </a:r>
          </a:p>
          <a:p>
            <a:pPr lvl="3"/>
            <a:r>
              <a:rPr lang="en-GB" dirty="0">
                <a:solidFill>
                  <a:schemeClr val="tx1"/>
                </a:solidFill>
              </a:rPr>
              <a:t>Front-end Designer – Responsible for the overall look of the app. </a:t>
            </a:r>
          </a:p>
          <a:p>
            <a:pPr lvl="3"/>
            <a:r>
              <a:rPr lang="en-GB" dirty="0">
                <a:solidFill>
                  <a:schemeClr val="tx1"/>
                </a:solidFill>
              </a:rPr>
              <a:t>Front-end Developer – Creates the app using HTML etc according to the Designer’s specs.</a:t>
            </a:r>
          </a:p>
          <a:p>
            <a:pPr lvl="3"/>
            <a:r>
              <a:rPr lang="en-GB" dirty="0">
                <a:solidFill>
                  <a:schemeClr val="tx1"/>
                </a:solidFill>
              </a:rPr>
              <a:t>Back-end Developer – responsible for the database, APIs etc.</a:t>
            </a:r>
          </a:p>
          <a:p>
            <a:r>
              <a:rPr lang="en-GB" dirty="0">
                <a:solidFill>
                  <a:schemeClr val="tx1"/>
                </a:solidFill>
              </a:rPr>
              <a:t>Quality Assurance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Test Engineer</a:t>
            </a:r>
          </a:p>
          <a:p>
            <a:pPr lvl="3"/>
            <a:r>
              <a:rPr lang="en-GB" dirty="0">
                <a:solidFill>
                  <a:schemeClr val="tx1"/>
                </a:solidFill>
              </a:rPr>
              <a:t>Ensure the features work correctly.</a:t>
            </a:r>
          </a:p>
          <a:p>
            <a:pPr lvl="3"/>
            <a:r>
              <a:rPr lang="en-GB" dirty="0">
                <a:solidFill>
                  <a:schemeClr val="tx1"/>
                </a:solidFill>
              </a:rPr>
              <a:t>Ensure the user journey is clear.</a:t>
            </a:r>
          </a:p>
          <a:p>
            <a:r>
              <a:rPr lang="en-GB" dirty="0">
                <a:solidFill>
                  <a:schemeClr val="tx1"/>
                </a:solidFill>
              </a:rPr>
              <a:t>Customers/Users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Satisfaction – does the product meet their needs.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Quality – is the app user friendly and the performance reliable.</a:t>
            </a:r>
          </a:p>
          <a:p>
            <a:r>
              <a:rPr lang="en-GB" dirty="0">
                <a:solidFill>
                  <a:schemeClr val="tx1"/>
                </a:solidFill>
              </a:rPr>
              <a:t>Event Organisers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Success of the event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Ease of use – Require a user-friendly and efficient platform for listing events, </a:t>
            </a:r>
            <a:r>
              <a:rPr lang="en-GB" dirty="0" err="1">
                <a:solidFill>
                  <a:schemeClr val="tx1"/>
                </a:solidFill>
              </a:rPr>
              <a:t>eg</a:t>
            </a:r>
            <a:r>
              <a:rPr lang="en-GB" dirty="0">
                <a:solidFill>
                  <a:schemeClr val="tx1"/>
                </a:solidFill>
              </a:rPr>
              <a:t>; setting ticket types/prices etc.</a:t>
            </a:r>
          </a:p>
          <a:p>
            <a:pPr lvl="2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889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485244"/>
            <a:ext cx="10453587" cy="1580623"/>
          </a:xfrm>
        </p:spPr>
        <p:txBody>
          <a:bodyPr>
            <a:normAutofit/>
          </a:bodyPr>
          <a:lstStyle/>
          <a:p>
            <a:r>
              <a:rPr lang="en-GB" dirty="0"/>
              <a:t>Market research</a:t>
            </a:r>
            <a:br>
              <a:rPr lang="en-GB" dirty="0"/>
            </a:br>
            <a:r>
              <a:rPr lang="en-GB" sz="1000" dirty="0"/>
              <a:t>50 event/gig attendees were surveyed to discover what they would require in a ticket selling app.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8BAD3CF-84FD-2EEE-DC78-EB4E1CD80BD4}"/>
              </a:ext>
            </a:extLst>
          </p:cNvPr>
          <p:cNvSpPr/>
          <p:nvPr/>
        </p:nvSpPr>
        <p:spPr>
          <a:xfrm>
            <a:off x="1103651" y="1955260"/>
            <a:ext cx="2224019" cy="4188012"/>
          </a:xfrm>
          <a:prstGeom prst="roundRect">
            <a:avLst/>
          </a:prstGeom>
          <a:solidFill>
            <a:srgbClr val="E4F8FD"/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D2FAA56-1D84-1C3F-B2C1-9B5564691970}"/>
              </a:ext>
            </a:extLst>
          </p:cNvPr>
          <p:cNvSpPr/>
          <p:nvPr/>
        </p:nvSpPr>
        <p:spPr>
          <a:xfrm>
            <a:off x="3405053" y="1955260"/>
            <a:ext cx="2224019" cy="418801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F6BEE4F-6070-C511-0199-2DB787B4D58C}"/>
              </a:ext>
            </a:extLst>
          </p:cNvPr>
          <p:cNvSpPr/>
          <p:nvPr/>
        </p:nvSpPr>
        <p:spPr>
          <a:xfrm>
            <a:off x="5746176" y="1955260"/>
            <a:ext cx="2224019" cy="418801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03E4A3A-D82F-4350-61DD-76FA5AF29D4D}"/>
              </a:ext>
            </a:extLst>
          </p:cNvPr>
          <p:cNvSpPr/>
          <p:nvPr/>
        </p:nvSpPr>
        <p:spPr>
          <a:xfrm>
            <a:off x="8087299" y="1955260"/>
            <a:ext cx="2224019" cy="418801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 descr="Youmacon People">
            <a:extLst>
              <a:ext uri="{FF2B5EF4-FFF2-40B4-BE49-F238E27FC236}">
                <a16:creationId xmlns:a16="http://schemas.microsoft.com/office/drawing/2014/main" id="{CFB475CC-82C3-44FA-84A2-CF9BF8034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890" y="2237360"/>
            <a:ext cx="1626139" cy="1084093"/>
          </a:xfrm>
          <a:prstGeom prst="rect">
            <a:avLst/>
          </a:prstGeom>
          <a:noFill/>
          <a:effectLst>
            <a:glow rad="63500">
              <a:schemeClr val="tx1">
                <a:alpha val="40000"/>
              </a:schemeClr>
            </a:glow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eople at EuroPython 2012">
            <a:extLst>
              <a:ext uri="{FF2B5EF4-FFF2-40B4-BE49-F238E27FC236}">
                <a16:creationId xmlns:a16="http://schemas.microsoft.com/office/drawing/2014/main" id="{9CF76043-3B10-6063-14DC-AA376A994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6613" y="2237786"/>
            <a:ext cx="1357412" cy="1083667"/>
          </a:xfrm>
          <a:prstGeom prst="rect">
            <a:avLst/>
          </a:prstGeom>
          <a:noFill/>
          <a:effectLst>
            <a:glow rad="127000">
              <a:schemeClr val="tx1"/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eople @ Italia Wave 2009">
            <a:extLst>
              <a:ext uri="{FF2B5EF4-FFF2-40B4-BE49-F238E27FC236}">
                <a16:creationId xmlns:a16="http://schemas.microsoft.com/office/drawing/2014/main" id="{A2BC84A1-4CA2-3171-0292-220A643D8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1619" y="2237360"/>
            <a:ext cx="1627767" cy="1084093"/>
          </a:xfrm>
          <a:prstGeom prst="rect">
            <a:avLst/>
          </a:prstGeom>
          <a:noFill/>
          <a:effectLst>
            <a:glow rad="127000">
              <a:schemeClr val="tx1"/>
            </a:glo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4BAFA61-B735-92E5-BEF7-C350E1971372}"/>
              </a:ext>
            </a:extLst>
          </p:cNvPr>
          <p:cNvSpPr/>
          <p:nvPr/>
        </p:nvSpPr>
        <p:spPr>
          <a:xfrm>
            <a:off x="1398505" y="3428997"/>
            <a:ext cx="1626139" cy="2422187"/>
          </a:xfrm>
          <a:prstGeom prst="roundRect">
            <a:avLst/>
          </a:prstGeom>
          <a:solidFill>
            <a:srgbClr val="E3F4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  <a:p>
            <a:pPr algn="ctr"/>
            <a:r>
              <a:rPr lang="en-GB" sz="1200" dirty="0">
                <a:solidFill>
                  <a:schemeClr val="bg1"/>
                </a:solidFill>
              </a:rPr>
              <a:t>“I don’t like to travel so would like to be able to see what gigs are happening close by.”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4A758C2-54D6-9EC1-D791-DFD8194C7201}"/>
              </a:ext>
            </a:extLst>
          </p:cNvPr>
          <p:cNvSpPr/>
          <p:nvPr/>
        </p:nvSpPr>
        <p:spPr>
          <a:xfrm>
            <a:off x="6023479" y="3428998"/>
            <a:ext cx="1626139" cy="242218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>
              <a:solidFill>
                <a:schemeClr val="bg1"/>
              </a:solidFill>
            </a:endParaRPr>
          </a:p>
          <a:p>
            <a:pPr algn="ctr"/>
            <a:endParaRPr lang="en-GB" sz="1200" dirty="0">
              <a:solidFill>
                <a:schemeClr val="bg1"/>
              </a:solidFill>
            </a:endParaRPr>
          </a:p>
          <a:p>
            <a:pPr algn="ctr"/>
            <a:r>
              <a:rPr lang="en-GB" sz="1200" dirty="0">
                <a:solidFill>
                  <a:schemeClr val="bg1"/>
                </a:solidFill>
              </a:rPr>
              <a:t>“I’m always losing things. The option of storing tickets electronically would be great.”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40C8574-D19B-BE9D-82E2-5E6DC13DD662}"/>
              </a:ext>
            </a:extLst>
          </p:cNvPr>
          <p:cNvSpPr/>
          <p:nvPr/>
        </p:nvSpPr>
        <p:spPr>
          <a:xfrm>
            <a:off x="3703992" y="3428999"/>
            <a:ext cx="1626139" cy="242218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r>
              <a:rPr lang="en-GB" sz="1200" dirty="0">
                <a:solidFill>
                  <a:schemeClr val="bg1"/>
                </a:solidFill>
              </a:rPr>
              <a:t>“I have specific taste in music, so would like to be able to search for tickets by genre.”</a:t>
            </a:r>
          </a:p>
        </p:txBody>
      </p:sp>
      <p:pic>
        <p:nvPicPr>
          <p:cNvPr id="1032" name="Picture 8" descr="Woman portrait red background">
            <a:extLst>
              <a:ext uri="{FF2B5EF4-FFF2-40B4-BE49-F238E27FC236}">
                <a16:creationId xmlns:a16="http://schemas.microsoft.com/office/drawing/2014/main" id="{0743E2A3-3A6B-D165-4E84-DA7BBD875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2154" y="2253351"/>
            <a:ext cx="1606169" cy="1068102"/>
          </a:xfrm>
          <a:prstGeom prst="rect">
            <a:avLst/>
          </a:prstGeom>
          <a:noFill/>
          <a:effectLst>
            <a:glow rad="127000">
              <a:schemeClr val="tx1"/>
            </a:glow>
            <a:softEdge rad="508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E54848E-D405-1332-0952-B12A4E5C203C}"/>
              </a:ext>
            </a:extLst>
          </p:cNvPr>
          <p:cNvSpPr/>
          <p:nvPr/>
        </p:nvSpPr>
        <p:spPr>
          <a:xfrm>
            <a:off x="8386238" y="3428996"/>
            <a:ext cx="1626139" cy="242218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>
              <a:solidFill>
                <a:schemeClr val="bg1"/>
              </a:solidFill>
            </a:endParaRPr>
          </a:p>
          <a:p>
            <a:pPr algn="ctr"/>
            <a:endParaRPr lang="en-GB" sz="1200" dirty="0">
              <a:solidFill>
                <a:schemeClr val="bg1"/>
              </a:solidFill>
            </a:endParaRPr>
          </a:p>
          <a:p>
            <a:pPr algn="ctr"/>
            <a:r>
              <a:rPr lang="en-GB" sz="1200" dirty="0">
                <a:solidFill>
                  <a:schemeClr val="bg1"/>
                </a:solidFill>
              </a:rPr>
              <a:t>“I would like to receive notifications when gigs are announced by artists I like”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922917B-FB6C-C7AF-8651-FB723F050860}"/>
              </a:ext>
            </a:extLst>
          </p:cNvPr>
          <p:cNvSpPr/>
          <p:nvPr/>
        </p:nvSpPr>
        <p:spPr>
          <a:xfrm>
            <a:off x="1614792" y="3619544"/>
            <a:ext cx="1186774" cy="456345"/>
          </a:xfrm>
          <a:prstGeom prst="round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Barbara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11C36C4-4ED7-F6F5-3ED6-A2AF3E8C6A1C}"/>
              </a:ext>
            </a:extLst>
          </p:cNvPr>
          <p:cNvSpPr/>
          <p:nvPr/>
        </p:nvSpPr>
        <p:spPr>
          <a:xfrm>
            <a:off x="8605920" y="3648224"/>
            <a:ext cx="1186774" cy="456345"/>
          </a:xfrm>
          <a:prstGeom prst="round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Beryll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627D365-CB96-E9C6-5737-7882CA1C8E47}"/>
              </a:ext>
            </a:extLst>
          </p:cNvPr>
          <p:cNvSpPr/>
          <p:nvPr/>
        </p:nvSpPr>
        <p:spPr>
          <a:xfrm>
            <a:off x="6248586" y="3628768"/>
            <a:ext cx="1186774" cy="456345"/>
          </a:xfrm>
          <a:prstGeom prst="round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Dave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5F915D0-6042-D38B-07C9-41AB939FD82F}"/>
              </a:ext>
            </a:extLst>
          </p:cNvPr>
          <p:cNvSpPr/>
          <p:nvPr/>
        </p:nvSpPr>
        <p:spPr>
          <a:xfrm>
            <a:off x="3941932" y="3648224"/>
            <a:ext cx="1186774" cy="456345"/>
          </a:xfrm>
          <a:prstGeom prst="round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Keith</a:t>
            </a:r>
          </a:p>
        </p:txBody>
      </p:sp>
    </p:spTree>
    <p:extLst>
      <p:ext uri="{BB962C8B-B14F-4D97-AF65-F5344CB8AC3E}">
        <p14:creationId xmlns:p14="http://schemas.microsoft.com/office/powerpoint/2010/main" val="2315982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485244"/>
            <a:ext cx="10453587" cy="1580623"/>
          </a:xfrm>
        </p:spPr>
        <p:txBody>
          <a:bodyPr>
            <a:normAutofit/>
          </a:bodyPr>
          <a:lstStyle/>
          <a:p>
            <a:r>
              <a:rPr lang="en-GB" cap="none"/>
              <a:t>FURTHER SUGGESTED REQUIREMENTS GATHERED FROM THE SURVEY</a:t>
            </a:r>
            <a:endParaRPr lang="en-GB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9BD00-3FFD-4995-FDAB-D00CFE043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129" y="2341912"/>
            <a:ext cx="8453236" cy="4188012"/>
          </a:xfrm>
        </p:spPr>
        <p:txBody>
          <a:bodyPr>
            <a:normAutofit/>
          </a:bodyPr>
          <a:lstStyle/>
          <a:p>
            <a:pPr lvl="2"/>
            <a:r>
              <a:rPr lang="en-GB" dirty="0">
                <a:solidFill>
                  <a:schemeClr val="tx1"/>
                </a:solidFill>
              </a:rPr>
              <a:t>“I would like to be able to select my seat (if seating available).”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“App should be easy to navigate and not too ‘busy’.”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“Suggested local accommodation would be good, so If I book a gig in Chester, I’d like to see a list of local Chester B&amp;Bs.”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“I’d like to see all gigs being shown at specific venues.”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If I’m travelling abroad, it would be great to be able to search for local shows.”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“Reviews of past performances would be useful to help me decide on whether to see an artist or not.”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“I would love to be able to attend a gig ‘virtually’ if I miss out on purchasing a ticket.</a:t>
            </a:r>
          </a:p>
          <a:p>
            <a:pPr lvl="2"/>
            <a:endParaRPr lang="en-GB" dirty="0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6775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B773932-2D0B-01E9-0FD5-9D63FA541723}"/>
              </a:ext>
            </a:extLst>
          </p:cNvPr>
          <p:cNvSpPr/>
          <p:nvPr/>
        </p:nvSpPr>
        <p:spPr>
          <a:xfrm>
            <a:off x="881804" y="1673156"/>
            <a:ext cx="5029200" cy="2315183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numCol="2" rtlCol="0" anchor="ctr"/>
          <a:lstStyle/>
          <a:p>
            <a:pPr algn="ctr"/>
            <a:r>
              <a:rPr lang="en-GB" dirty="0"/>
              <a:t>	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66F518-8832-B54D-EAC7-56DE568516E9}"/>
              </a:ext>
            </a:extLst>
          </p:cNvPr>
          <p:cNvSpPr txBox="1"/>
          <p:nvPr/>
        </p:nvSpPr>
        <p:spPr>
          <a:xfrm>
            <a:off x="2253404" y="2304140"/>
            <a:ext cx="2286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User registration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User profile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Event listings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Booking capabilities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Payment processing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22" y="185488"/>
            <a:ext cx="10453587" cy="1580623"/>
          </a:xfrm>
        </p:spPr>
        <p:txBody>
          <a:bodyPr>
            <a:normAutofit/>
          </a:bodyPr>
          <a:lstStyle/>
          <a:p>
            <a:r>
              <a:rPr lang="en-GB" cap="none" dirty="0" err="1"/>
              <a:t>MoSCoW</a:t>
            </a:r>
            <a:r>
              <a:rPr lang="en-GB" cap="none" dirty="0"/>
              <a:t> PRIORITISATION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7C560CD-FC4F-7B63-DC63-6D1906D05C13}"/>
              </a:ext>
            </a:extLst>
          </p:cNvPr>
          <p:cNvSpPr/>
          <p:nvPr/>
        </p:nvSpPr>
        <p:spPr>
          <a:xfrm>
            <a:off x="5951706" y="4056684"/>
            <a:ext cx="5029200" cy="2315183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EB1F464-F8B7-4708-F598-02C9E831FB43}"/>
              </a:ext>
            </a:extLst>
          </p:cNvPr>
          <p:cNvSpPr/>
          <p:nvPr/>
        </p:nvSpPr>
        <p:spPr>
          <a:xfrm>
            <a:off x="5951706" y="1673156"/>
            <a:ext cx="5029200" cy="2315183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3CA70CD-853D-4989-C7A0-C47F95510188}"/>
              </a:ext>
            </a:extLst>
          </p:cNvPr>
          <p:cNvSpPr/>
          <p:nvPr/>
        </p:nvSpPr>
        <p:spPr>
          <a:xfrm>
            <a:off x="856034" y="4054324"/>
            <a:ext cx="5029200" cy="2315183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2D3F8D1-6CA2-BAF4-6AF0-2AD5B0FEA8D5}"/>
              </a:ext>
            </a:extLst>
          </p:cNvPr>
          <p:cNvSpPr/>
          <p:nvPr/>
        </p:nvSpPr>
        <p:spPr>
          <a:xfrm>
            <a:off x="1211094" y="1869512"/>
            <a:ext cx="1843391" cy="299756"/>
          </a:xfrm>
          <a:prstGeom prst="roundRect">
            <a:avLst/>
          </a:prstGeom>
          <a:solidFill>
            <a:srgbClr val="E3F4C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Must have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9919DA5-E394-D610-4AF5-E6A77AD5D9AA}"/>
              </a:ext>
            </a:extLst>
          </p:cNvPr>
          <p:cNvSpPr/>
          <p:nvPr/>
        </p:nvSpPr>
        <p:spPr>
          <a:xfrm>
            <a:off x="6262993" y="4299878"/>
            <a:ext cx="1843391" cy="299756"/>
          </a:xfrm>
          <a:prstGeom prst="roundRect">
            <a:avLst/>
          </a:prstGeom>
          <a:solidFill>
            <a:srgbClr val="E3F4C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Won’t have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82ECA41-9240-7408-41B6-4C6C11B694B4}"/>
              </a:ext>
            </a:extLst>
          </p:cNvPr>
          <p:cNvSpPr/>
          <p:nvPr/>
        </p:nvSpPr>
        <p:spPr>
          <a:xfrm>
            <a:off x="6292985" y="1864673"/>
            <a:ext cx="1843391" cy="299756"/>
          </a:xfrm>
          <a:prstGeom prst="roundRect">
            <a:avLst/>
          </a:prstGeom>
          <a:solidFill>
            <a:srgbClr val="E3F4C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Should have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DDF05F5-B349-2961-0D91-31A70FF30D69}"/>
              </a:ext>
            </a:extLst>
          </p:cNvPr>
          <p:cNvSpPr/>
          <p:nvPr/>
        </p:nvSpPr>
        <p:spPr>
          <a:xfrm>
            <a:off x="1207851" y="4292597"/>
            <a:ext cx="1843391" cy="299756"/>
          </a:xfrm>
          <a:prstGeom prst="roundRect">
            <a:avLst/>
          </a:prstGeom>
          <a:solidFill>
            <a:srgbClr val="E3F4C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Could have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25C75F-8570-9F60-7ACF-78402F4B45B6}"/>
              </a:ext>
            </a:extLst>
          </p:cNvPr>
          <p:cNvSpPr txBox="1"/>
          <p:nvPr/>
        </p:nvSpPr>
        <p:spPr>
          <a:xfrm>
            <a:off x="7013642" y="2357668"/>
            <a:ext cx="314203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Search/filter by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Search/filter by genre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Search/filter by venue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Search/filter by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BC3C05-F579-324D-04DE-395C2C1850CB}"/>
              </a:ext>
            </a:extLst>
          </p:cNvPr>
          <p:cNvSpPr txBox="1"/>
          <p:nvPr/>
        </p:nvSpPr>
        <p:spPr>
          <a:xfrm>
            <a:off x="2129546" y="4830626"/>
            <a:ext cx="31535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Reviews of past performances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Event reminders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Notifications when new events are announced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Digital Ticket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90A017-3C90-0D83-FD87-C42406BEB42E}"/>
              </a:ext>
            </a:extLst>
          </p:cNvPr>
          <p:cNvSpPr txBox="1"/>
          <p:nvPr/>
        </p:nvSpPr>
        <p:spPr>
          <a:xfrm>
            <a:off x="7035903" y="4830126"/>
            <a:ext cx="2286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Ability to search/filter outside the UK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Booking for local accommodation.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bg1"/>
                </a:solidFill>
              </a:rPr>
              <a:t>VR/Streaming capabilities.</a:t>
            </a:r>
          </a:p>
        </p:txBody>
      </p:sp>
    </p:spTree>
    <p:extLst>
      <p:ext uri="{BB962C8B-B14F-4D97-AF65-F5344CB8AC3E}">
        <p14:creationId xmlns:p14="http://schemas.microsoft.com/office/powerpoint/2010/main" val="174295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488" y="304800"/>
            <a:ext cx="10453587" cy="1580623"/>
          </a:xfrm>
        </p:spPr>
        <p:txBody>
          <a:bodyPr>
            <a:normAutofit/>
          </a:bodyPr>
          <a:lstStyle/>
          <a:p>
            <a:r>
              <a:rPr lang="en-GB" cap="none" dirty="0"/>
              <a:t>SOFTWARE REQUIREMENTS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9BD00-3FFD-4995-FDAB-D00CFE043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371" y="2288988"/>
            <a:ext cx="8453236" cy="4188012"/>
          </a:xfrm>
        </p:spPr>
        <p:txBody>
          <a:bodyPr>
            <a:normAutofit/>
          </a:bodyPr>
          <a:lstStyle/>
          <a:p>
            <a:pPr lvl="2"/>
            <a:endParaRPr lang="en-GB" dirty="0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64FD5F-8337-4CCF-2D8E-5B4AC826576C}"/>
              </a:ext>
            </a:extLst>
          </p:cNvPr>
          <p:cNvSpPr txBox="1">
            <a:spLocks/>
          </p:cNvSpPr>
          <p:nvPr/>
        </p:nvSpPr>
        <p:spPr>
          <a:xfrm>
            <a:off x="1065925" y="1643172"/>
            <a:ext cx="8453236" cy="41880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GB" dirty="0">
              <a:solidFill>
                <a:schemeClr val="tx1"/>
              </a:solidFill>
            </a:endParaRPr>
          </a:p>
          <a:p>
            <a:pPr lvl="2"/>
            <a:r>
              <a:rPr lang="en-GB" dirty="0">
                <a:solidFill>
                  <a:schemeClr val="tx1"/>
                </a:solidFill>
              </a:rPr>
              <a:t>User registration &amp; login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Event listings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Search functionality that works using various inputs (venue, date etc)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Ability to book tickets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Payment processing capabilities</a:t>
            </a:r>
          </a:p>
          <a:p>
            <a:pPr lvl="2"/>
            <a:r>
              <a:rPr lang="en-GB" dirty="0">
                <a:solidFill>
                  <a:schemeClr val="tx1"/>
                </a:solidFill>
              </a:rPr>
              <a:t>Digital ticket storage</a:t>
            </a:r>
          </a:p>
          <a:p>
            <a:pPr marL="914400" lvl="2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751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028" y="149525"/>
            <a:ext cx="10453587" cy="1580623"/>
          </a:xfrm>
        </p:spPr>
        <p:txBody>
          <a:bodyPr>
            <a:normAutofit/>
          </a:bodyPr>
          <a:lstStyle/>
          <a:p>
            <a:r>
              <a:rPr lang="en-GB" cap="none" dirty="0"/>
              <a:t>		 						SOFTWARE:</a:t>
            </a:r>
            <a:br>
              <a:rPr lang="en-GB" cap="none" dirty="0"/>
            </a:br>
            <a:r>
              <a:rPr lang="en-GB" cap="none" dirty="0"/>
              <a:t>		  Functional 				       Non-functional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9BD00-3FFD-4995-FDAB-D00CFE043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371" y="2288988"/>
            <a:ext cx="8453236" cy="4188012"/>
          </a:xfrm>
        </p:spPr>
        <p:txBody>
          <a:bodyPr>
            <a:normAutofit/>
          </a:bodyPr>
          <a:lstStyle/>
          <a:p>
            <a:pPr lvl="2"/>
            <a:endParaRPr lang="en-GB">
              <a:solidFill>
                <a:schemeClr val="tx1"/>
              </a:solidFill>
            </a:endParaRPr>
          </a:p>
          <a:p>
            <a:pPr lvl="2"/>
            <a:endParaRPr lang="en-GB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1ABE20D-CD2F-B7A1-C482-2C71CDDB1C8F}"/>
              </a:ext>
            </a:extLst>
          </p:cNvPr>
          <p:cNvSpPr/>
          <p:nvPr/>
        </p:nvSpPr>
        <p:spPr>
          <a:xfrm>
            <a:off x="715028" y="1730148"/>
            <a:ext cx="4966905" cy="4613694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numCol="2"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575BC65-3CE1-A7CB-7D5F-163EEE9E22CE}"/>
              </a:ext>
            </a:extLst>
          </p:cNvPr>
          <p:cNvSpPr/>
          <p:nvPr/>
        </p:nvSpPr>
        <p:spPr>
          <a:xfrm>
            <a:off x="5994169" y="1730148"/>
            <a:ext cx="4966905" cy="4746852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numCol="2" rtlCol="0" anchor="ctr"/>
          <a:lstStyle/>
          <a:p>
            <a:pPr algn="ctr"/>
            <a:r>
              <a:rPr lang="en-GB" dirty="0"/>
              <a:t>	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DDC5E4-8E03-E56A-572E-21557F1F74F1}"/>
              </a:ext>
            </a:extLst>
          </p:cNvPr>
          <p:cNvSpPr txBox="1"/>
          <p:nvPr/>
        </p:nvSpPr>
        <p:spPr>
          <a:xfrm>
            <a:off x="1467477" y="2655474"/>
            <a:ext cx="408647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User registration &amp; login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Event listings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Ticket booking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Payment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Seat selection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Order confirmation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User profile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Search 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Digital ticket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Reviews and ratings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7BBCB-8DAC-001B-F880-BBCF431A0EC1}"/>
              </a:ext>
            </a:extLst>
          </p:cNvPr>
          <p:cNvSpPr txBox="1"/>
          <p:nvPr/>
        </p:nvSpPr>
        <p:spPr>
          <a:xfrm>
            <a:off x="6500253" y="2457067"/>
            <a:ext cx="4086478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Performance (usability etc):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bg1"/>
                </a:solidFill>
              </a:rPr>
              <a:t>App should load events quickly.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bg1"/>
                </a:solidFill>
              </a:rPr>
              <a:t>Payment processing should be secure and efficient.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bg1"/>
                </a:solidFill>
              </a:rPr>
              <a:t>Quick responses to user interactions.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bg1"/>
                </a:solidFill>
              </a:rPr>
              <a:t>Interface should be user-friendly.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bg1"/>
                </a:solidFill>
              </a:rPr>
              <a:t>App should be able to handle increased traffic during peak ticket sale periods.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Security</a:t>
            </a:r>
            <a:r>
              <a:rPr lang="en-GB" sz="1400" dirty="0">
                <a:solidFill>
                  <a:schemeClr val="bg1"/>
                </a:solidFill>
              </a:rPr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bg1"/>
                </a:solidFill>
              </a:rPr>
              <a:t>User data must be stored securely.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bg1"/>
                </a:solidFill>
              </a:rPr>
              <a:t>Payment processing must comply with industry standard protocols.</a:t>
            </a:r>
          </a:p>
          <a:p>
            <a:pPr lvl="1"/>
            <a:endParaRPr lang="en-GB" sz="1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Reliability: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bg1"/>
                </a:solidFill>
              </a:rPr>
              <a:t>App should be available and operational 24/7,  with minimal downtime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bg1"/>
                </a:solidFill>
              </a:rPr>
              <a:t>Back-up and disaster recovery processes must be in place to prevent data loss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9161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9393" y="-77696"/>
            <a:ext cx="10453587" cy="1580623"/>
          </a:xfrm>
        </p:spPr>
        <p:txBody>
          <a:bodyPr>
            <a:normAutofit/>
          </a:bodyPr>
          <a:lstStyle/>
          <a:p>
            <a:r>
              <a:rPr lang="en-GB" cap="none" dirty="0"/>
              <a:t>USER INTERFACE WIREFRAME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9BD00-3FFD-4995-FDAB-D00CFE043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371" y="2288988"/>
            <a:ext cx="8453236" cy="4188012"/>
          </a:xfrm>
        </p:spPr>
        <p:txBody>
          <a:bodyPr>
            <a:normAutofit/>
          </a:bodyPr>
          <a:lstStyle/>
          <a:p>
            <a:pPr lvl="2"/>
            <a:endParaRPr lang="en-GB">
              <a:solidFill>
                <a:schemeClr val="tx1"/>
              </a:solidFill>
            </a:endParaRPr>
          </a:p>
          <a:p>
            <a:pPr lvl="2"/>
            <a:endParaRPr lang="en-GB">
              <a:solidFill>
                <a:schemeClr val="tx1"/>
              </a:solidFill>
            </a:endParaRPr>
          </a:p>
          <a:p>
            <a:pPr lvl="2"/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D3DE13-1281-542B-6388-06AA8A47B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393" y="1208806"/>
            <a:ext cx="6379176" cy="531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68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C63C-E1B7-F3C4-FB30-EA86B6D5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142" y="147135"/>
            <a:ext cx="10453587" cy="1580623"/>
          </a:xfrm>
        </p:spPr>
        <p:txBody>
          <a:bodyPr>
            <a:normAutofit/>
          </a:bodyPr>
          <a:lstStyle/>
          <a:p>
            <a:r>
              <a:rPr lang="en-GB" cap="none" dirty="0"/>
              <a:t>DEPENDENCIES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A7E50EC-B81B-07FF-B5CE-885E39D42449}"/>
              </a:ext>
            </a:extLst>
          </p:cNvPr>
          <p:cNvSpPr/>
          <p:nvPr/>
        </p:nvSpPr>
        <p:spPr>
          <a:xfrm>
            <a:off x="973240" y="1774583"/>
            <a:ext cx="9766556" cy="1431185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sz="1000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E3D35A7-0B79-6918-026B-C9B0E49BB897}"/>
              </a:ext>
            </a:extLst>
          </p:cNvPr>
          <p:cNvSpPr/>
          <p:nvPr/>
        </p:nvSpPr>
        <p:spPr>
          <a:xfrm>
            <a:off x="973240" y="3265353"/>
            <a:ext cx="9766557" cy="1431185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GB" sz="1000" dirty="0">
              <a:solidFill>
                <a:schemeClr val="bg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D8B4B7A-D102-607B-9392-545320D90DB7}"/>
              </a:ext>
            </a:extLst>
          </p:cNvPr>
          <p:cNvSpPr/>
          <p:nvPr/>
        </p:nvSpPr>
        <p:spPr>
          <a:xfrm>
            <a:off x="973241" y="4751878"/>
            <a:ext cx="9766558" cy="1431185"/>
          </a:xfrm>
          <a:prstGeom prst="roundRect">
            <a:avLst/>
          </a:prstGeom>
          <a:solidFill>
            <a:srgbClr val="E4F8FD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GB" sz="1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ADEEE7-C213-2E1F-332C-4280BA59E6D6}"/>
              </a:ext>
            </a:extLst>
          </p:cNvPr>
          <p:cNvSpPr txBox="1"/>
          <p:nvPr/>
        </p:nvSpPr>
        <p:spPr>
          <a:xfrm>
            <a:off x="2090317" y="1879803"/>
            <a:ext cx="32176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Third Party Services: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79B2C4-A51D-C7E9-2EF5-27FE4259493B}"/>
              </a:ext>
            </a:extLst>
          </p:cNvPr>
          <p:cNvSpPr txBox="1"/>
          <p:nvPr/>
        </p:nvSpPr>
        <p:spPr>
          <a:xfrm>
            <a:off x="2070339" y="3355206"/>
            <a:ext cx="937611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Regulatory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Compliance</a:t>
            </a:r>
            <a:r>
              <a:rPr lang="en-GB" sz="1600" dirty="0">
                <a:solidFill>
                  <a:schemeClr val="bg1"/>
                </a:solidFill>
              </a:rPr>
              <a:t>:</a:t>
            </a:r>
          </a:p>
          <a:p>
            <a:endParaRPr lang="en-GB" sz="1000" dirty="0">
              <a:solidFill>
                <a:schemeClr val="bg1"/>
              </a:solidFill>
            </a:endParaRPr>
          </a:p>
          <a:p>
            <a:endParaRPr lang="en-GB" sz="1000" dirty="0">
              <a:solidFill>
                <a:schemeClr val="bg1"/>
              </a:solidFill>
            </a:endParaRPr>
          </a:p>
          <a:p>
            <a:endParaRPr lang="en-GB" sz="1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2B06D5-35D7-CD93-345A-69977927DCF8}"/>
              </a:ext>
            </a:extLst>
          </p:cNvPr>
          <p:cNvSpPr txBox="1"/>
          <p:nvPr/>
        </p:nvSpPr>
        <p:spPr>
          <a:xfrm>
            <a:off x="2070339" y="4904151"/>
            <a:ext cx="93261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Sources:</a:t>
            </a:r>
          </a:p>
          <a:p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97E4532-FD06-3784-6F83-26CDE572C24E}"/>
              </a:ext>
            </a:extLst>
          </p:cNvPr>
          <p:cNvSpPr/>
          <p:nvPr/>
        </p:nvSpPr>
        <p:spPr>
          <a:xfrm>
            <a:off x="5874589" y="2009955"/>
            <a:ext cx="4666890" cy="954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tx1"/>
                </a:solidFill>
              </a:rPr>
              <a:t>Payment gateways, </a:t>
            </a:r>
            <a:r>
              <a:rPr lang="en-GB" sz="1400" dirty="0" err="1">
                <a:solidFill>
                  <a:schemeClr val="tx1"/>
                </a:solidFill>
              </a:rPr>
              <a:t>eg</a:t>
            </a:r>
            <a:r>
              <a:rPr lang="en-GB" sz="1400" dirty="0">
                <a:solidFill>
                  <a:schemeClr val="tx1"/>
                </a:solidFill>
              </a:rPr>
              <a:t> PayPal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tx1"/>
                </a:solidFill>
              </a:rPr>
              <a:t>External databases for data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tx1"/>
                </a:solidFill>
              </a:rPr>
              <a:t>Location services, GPS, Google Maps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2F41B54-E56C-F6CB-3FBF-86A643A65722}"/>
              </a:ext>
            </a:extLst>
          </p:cNvPr>
          <p:cNvSpPr/>
          <p:nvPr/>
        </p:nvSpPr>
        <p:spPr>
          <a:xfrm>
            <a:off x="5874589" y="4984050"/>
            <a:ext cx="4666890" cy="954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400">
                <a:solidFill>
                  <a:schemeClr val="tx1"/>
                </a:solidFill>
              </a:rPr>
              <a:t>Dependency on event organisers and venues to provide accurate event information.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F464386-3092-C304-37A9-24C4A97B83C9}"/>
              </a:ext>
            </a:extLst>
          </p:cNvPr>
          <p:cNvSpPr/>
          <p:nvPr/>
        </p:nvSpPr>
        <p:spPr>
          <a:xfrm>
            <a:off x="5856518" y="3487474"/>
            <a:ext cx="4666890" cy="954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tx1"/>
                </a:solidFill>
              </a:rPr>
              <a:t>App must comply with data protection and privacy laws.</a:t>
            </a:r>
          </a:p>
        </p:txBody>
      </p:sp>
    </p:spTree>
    <p:extLst>
      <p:ext uri="{BB962C8B-B14F-4D97-AF65-F5344CB8AC3E}">
        <p14:creationId xmlns:p14="http://schemas.microsoft.com/office/powerpoint/2010/main" val="56788075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1195</TotalTime>
  <Words>1347</Words>
  <Application>Microsoft Office PowerPoint</Application>
  <PresentationFormat>Widescreen</PresentationFormat>
  <Paragraphs>214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Slice</vt:lpstr>
      <vt:lpstr>gig tickets app</vt:lpstr>
      <vt:lpstr>Key stakeholders/stakeholder management plan</vt:lpstr>
      <vt:lpstr>Market research 50 event/gig attendees were surveyed to discover what they would require in a ticket selling app.</vt:lpstr>
      <vt:lpstr>FURTHER SUGGESTED REQUIREMENTS GATHERED FROM THE SURVEY</vt:lpstr>
      <vt:lpstr>MoSCoW PRIORITISATION</vt:lpstr>
      <vt:lpstr>SOFTWARE REQUIREMENTS OVERVIEW</vt:lpstr>
      <vt:lpstr>         SOFTWARE:     Functional            Non-functional</vt:lpstr>
      <vt:lpstr>USER INTERFACE WIREFRAME</vt:lpstr>
      <vt:lpstr>DEPENDENCIES</vt:lpstr>
      <vt:lpstr>DEVELOPMENT APPROACH</vt:lpstr>
      <vt:lpstr>DEVELOPMENT PROCESS</vt:lpstr>
      <vt:lpstr>DEVELOPMENT PROCESS</vt:lpstr>
      <vt:lpstr>EPIC TASKS – initial estimates in Story Points (SP)</vt:lpstr>
      <vt:lpstr>GANTT CHART (Story points converted to hours for the purposes of this presentation – 1 SP = 2 hrs)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tickets selling app</dc:title>
  <dc:creator>Simon Wild</dc:creator>
  <cp:lastModifiedBy>Simon Wild</cp:lastModifiedBy>
  <cp:revision>19</cp:revision>
  <dcterms:created xsi:type="dcterms:W3CDTF">2023-10-25T09:52:03Z</dcterms:created>
  <dcterms:modified xsi:type="dcterms:W3CDTF">2023-11-06T10:04:57Z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4aa51bc-fa99-4daa-99b3-4f7aefcb4aa3_Enabled">
    <vt:lpwstr>true</vt:lpwstr>
  </property>
  <property fmtid="{D5CDD505-2E9C-101B-9397-08002B2CF9AE}" pid="3" name="MSIP_Label_e4aa51bc-fa99-4daa-99b3-4f7aefcb4aa3_SetDate">
    <vt:lpwstr>2023-11-06T10:04:57Z</vt:lpwstr>
  </property>
  <property fmtid="{D5CDD505-2E9C-101B-9397-08002B2CF9AE}" pid="4" name="MSIP_Label_e4aa51bc-fa99-4daa-99b3-4f7aefcb4aa3_Method">
    <vt:lpwstr>Privileged</vt:lpwstr>
  </property>
  <property fmtid="{D5CDD505-2E9C-101B-9397-08002B2CF9AE}" pid="5" name="MSIP_Label_e4aa51bc-fa99-4daa-99b3-4f7aefcb4aa3_Name">
    <vt:lpwstr>Internal</vt:lpwstr>
  </property>
  <property fmtid="{D5CDD505-2E9C-101B-9397-08002B2CF9AE}" pid="6" name="MSIP_Label_e4aa51bc-fa99-4daa-99b3-4f7aefcb4aa3_SiteId">
    <vt:lpwstr>42d0d02d-6286-465e-999b-31006231efb1</vt:lpwstr>
  </property>
  <property fmtid="{D5CDD505-2E9C-101B-9397-08002B2CF9AE}" pid="7" name="MSIP_Label_e4aa51bc-fa99-4daa-99b3-4f7aefcb4aa3_ActionId">
    <vt:lpwstr>ab1f77e4-c329-43d8-b65b-1748722a310c</vt:lpwstr>
  </property>
  <property fmtid="{D5CDD505-2E9C-101B-9397-08002B2CF9AE}" pid="8" name="MSIP_Label_e4aa51bc-fa99-4daa-99b3-4f7aefcb4aa3_ContentBits">
    <vt:lpwstr>2</vt:lpwstr>
  </property>
  <property fmtid="{D5CDD505-2E9C-101B-9397-08002B2CF9AE}" pid="9" name="x-AvivaClassification">
    <vt:lpwstr>Aviva-1nternal</vt:lpwstr>
  </property>
  <property fmtid="{D5CDD505-2E9C-101B-9397-08002B2CF9AE}" pid="10" name="AvivaClassification">
    <vt:lpwstr>Aviva-1nternal</vt:lpwstr>
  </property>
</Properties>
</file>

<file path=docProps/thumbnail.jpeg>
</file>